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Google Sans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jCe85V7FRMJynsdAfdKYgcVLsz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GoogleSans-bold.fntdata"/><Relationship Id="rId21" Type="http://schemas.openxmlformats.org/officeDocument/2006/relationships/font" Target="fonts/GoogleSans-regular.fntdata"/><Relationship Id="rId24" Type="http://schemas.openxmlformats.org/officeDocument/2006/relationships/font" Target="fonts/GoogleSans-boldItalic.fntdata"/><Relationship Id="rId23" Type="http://schemas.openxmlformats.org/officeDocument/2006/relationships/font" Target="fonts/Google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it.ly/dscsolutiondesignday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it.ly/dscsolutiondesignday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9ca4fd1e91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9ca4fd1e91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Let’s talk about the Solution Design Day content.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The goal of a Solution Design Day is to:</a:t>
            </a:r>
            <a:endParaRPr sz="11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AutoNum type="arabicPeriod"/>
            </a:pPr>
            <a:r>
              <a:rPr lang="es"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Explain the solution design process</a:t>
            </a:r>
            <a:endParaRPr sz="11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AutoNum type="arabicPeriod"/>
            </a:pPr>
            <a:r>
              <a:rPr lang="es"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Give attendees hands-on practice with iterative design</a:t>
            </a:r>
            <a:endParaRPr sz="11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AutoNum type="arabicPeriod"/>
            </a:pPr>
            <a:r>
              <a:rPr b="1" lang="es"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Give attendees a platform to get started on their Solution Challenge projects</a:t>
            </a:r>
            <a:endParaRPr b="1" sz="11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are inviting GDEs to visit and support registered Solution Design Day events </a:t>
            </a:r>
            <a:r>
              <a:rPr lang="es" sz="1100" u="sng">
                <a:solidFill>
                  <a:srgbClr val="4A86E8"/>
                </a:solidFill>
                <a:latin typeface="Comic Sans MS"/>
                <a:ea typeface="Comic Sans MS"/>
                <a:cs typeface="Comic Sans MS"/>
                <a:sym typeface="Comic Sans M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bit.ly/dscsolutiondesignday</a:t>
            </a:r>
            <a:endParaRPr sz="1100">
              <a:solidFill>
                <a:srgbClr val="4A86E8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Check out the organizer guide and workshops here. We have built in really robust speaker notes and guidance to ensure you and your core team can run these events successfully.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9a73ee22b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19a73ee22b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d0ed953a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9d0ed953a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Let’s talk about the Solution Design Day content.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The goal of a Solution Design Day is to:</a:t>
            </a:r>
            <a:endParaRPr sz="11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AutoNum type="arabicPeriod"/>
            </a:pPr>
            <a:r>
              <a:rPr lang="es"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Explain the solution design process</a:t>
            </a:r>
            <a:endParaRPr sz="11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AutoNum type="arabicPeriod"/>
            </a:pPr>
            <a:r>
              <a:rPr lang="es"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Give attendees hands-on practice with iterative design</a:t>
            </a:r>
            <a:endParaRPr sz="11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AutoNum type="arabicPeriod"/>
            </a:pPr>
            <a:r>
              <a:rPr b="1" lang="es"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Give attendees a platform to get started on their Solution Challenge projects</a:t>
            </a:r>
            <a:endParaRPr b="1" sz="11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are inviting GDEs to visit and support registered Solution Design Day events </a:t>
            </a:r>
            <a:r>
              <a:rPr lang="es" sz="1100" u="sng">
                <a:solidFill>
                  <a:srgbClr val="4A86E8"/>
                </a:solidFill>
                <a:latin typeface="Comic Sans MS"/>
                <a:ea typeface="Comic Sans MS"/>
                <a:cs typeface="Comic Sans MS"/>
                <a:sym typeface="Comic Sans M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bit.ly/dscsolutiondesignday</a:t>
            </a:r>
            <a:endParaRPr sz="1100">
              <a:solidFill>
                <a:srgbClr val="4A86E8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Check out the organizer guide and workshops here. We have built in really robust speaker notes and guidance to ensure you and your core team can run these events successfully.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9b9b65ab90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19b9b65ab90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9b9b65ab9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9b9b65ab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9c4e42b93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9c4e42b93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9c4e42b93c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19c4e42b93c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>
  <p:cSld name="(Avoid) Title, Subtitle, Bullets_1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 txBox="1"/>
          <p:nvPr>
            <p:ph type="title"/>
          </p:nvPr>
        </p:nvSpPr>
        <p:spPr>
          <a:xfrm>
            <a:off x="808444" y="1365619"/>
            <a:ext cx="4607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2" type="title"/>
          </p:nvPr>
        </p:nvSpPr>
        <p:spPr>
          <a:xfrm>
            <a:off x="808445" y="2657682"/>
            <a:ext cx="4495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3" type="title"/>
          </p:nvPr>
        </p:nvSpPr>
        <p:spPr>
          <a:xfrm>
            <a:off x="1436654" y="3318862"/>
            <a:ext cx="1569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1" name="Google Shape;6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Presentation Title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Presentation Title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, Subhead, Body">
  <p:cSld name="(Avoid) Title, Subtitle, Bullets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8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76" name="Google Shape;76;p28"/>
          <p:cNvSpPr txBox="1"/>
          <p:nvPr>
            <p:ph idx="2" type="title"/>
          </p:nvPr>
        </p:nvSpPr>
        <p:spPr>
          <a:xfrm>
            <a:off x="551091" y="1164076"/>
            <a:ext cx="819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77" name="Google Shape;77;p28"/>
          <p:cNvSpPr txBox="1"/>
          <p:nvPr>
            <p:ph idx="3" type="title"/>
          </p:nvPr>
        </p:nvSpPr>
        <p:spPr>
          <a:xfrm>
            <a:off x="570341" y="1814073"/>
            <a:ext cx="6783300" cy="1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>
  <p:cSld name="(Avoid) Title, Subtitle, Bullets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9"/>
          <p:cNvSpPr txBox="1"/>
          <p:nvPr>
            <p:ph type="title"/>
          </p:nvPr>
        </p:nvSpPr>
        <p:spPr>
          <a:xfrm>
            <a:off x="808444" y="1365619"/>
            <a:ext cx="4607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81" name="Google Shape;81;p29"/>
          <p:cNvSpPr txBox="1"/>
          <p:nvPr>
            <p:ph idx="2" type="title"/>
          </p:nvPr>
        </p:nvSpPr>
        <p:spPr>
          <a:xfrm>
            <a:off x="808445" y="2657682"/>
            <a:ext cx="4495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2" name="Google Shape;82;p29"/>
          <p:cNvSpPr txBox="1"/>
          <p:nvPr>
            <p:ph idx="3" type="title"/>
          </p:nvPr>
        </p:nvSpPr>
        <p:spPr>
          <a:xfrm>
            <a:off x="1436654" y="3318862"/>
            <a:ext cx="1569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, Subhead, Body">
  <p:cSld name="(Avoid) Title, Subtitle, Bullets_1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7" name="Google Shape;17;p12"/>
          <p:cNvSpPr txBox="1"/>
          <p:nvPr>
            <p:ph idx="2" type="title"/>
          </p:nvPr>
        </p:nvSpPr>
        <p:spPr>
          <a:xfrm>
            <a:off x="551091" y="1164076"/>
            <a:ext cx="819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3" type="title"/>
          </p:nvPr>
        </p:nvSpPr>
        <p:spPr>
          <a:xfrm>
            <a:off x="570341" y="1814073"/>
            <a:ext cx="6783300" cy="1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!">
  <p:cSld name="(Avoid) Title, Subtitle, Bullets_1_2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0"/>
          <p:cNvSpPr txBox="1"/>
          <p:nvPr>
            <p:ph type="title"/>
          </p:nvPr>
        </p:nvSpPr>
        <p:spPr>
          <a:xfrm>
            <a:off x="1456344" y="1365619"/>
            <a:ext cx="4607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86" name="Google Shape;86;p30"/>
          <p:cNvSpPr txBox="1"/>
          <p:nvPr>
            <p:ph idx="2" type="title"/>
          </p:nvPr>
        </p:nvSpPr>
        <p:spPr>
          <a:xfrm>
            <a:off x="2084555" y="3318862"/>
            <a:ext cx="1569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">
  <p:cSld name="(Avoid) Title, Subtitle, Bullets_1_2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1"/>
          <p:cNvSpPr txBox="1"/>
          <p:nvPr>
            <p:ph type="title"/>
          </p:nvPr>
        </p:nvSpPr>
        <p:spPr>
          <a:xfrm>
            <a:off x="761213" y="1233272"/>
            <a:ext cx="4607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90" name="Google Shape;90;p31"/>
          <p:cNvSpPr txBox="1"/>
          <p:nvPr>
            <p:ph idx="2" type="title"/>
          </p:nvPr>
        </p:nvSpPr>
        <p:spPr>
          <a:xfrm>
            <a:off x="761214" y="2525335"/>
            <a:ext cx="4495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, Subhead, 2-Col Bullets">
  <p:cSld name="(Avoid) Title, Subtitle, Bullets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2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94" name="Google Shape;94;p32"/>
          <p:cNvSpPr txBox="1"/>
          <p:nvPr>
            <p:ph idx="2" type="title"/>
          </p:nvPr>
        </p:nvSpPr>
        <p:spPr>
          <a:xfrm>
            <a:off x="551091" y="1164076"/>
            <a:ext cx="819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95" name="Google Shape;95;p32"/>
          <p:cNvSpPr txBox="1"/>
          <p:nvPr>
            <p:ph idx="1" type="body"/>
          </p:nvPr>
        </p:nvSpPr>
        <p:spPr>
          <a:xfrm>
            <a:off x="599306" y="1812291"/>
            <a:ext cx="3164100" cy="21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1pPr>
            <a:lvl2pPr indent="-32385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2pPr>
            <a:lvl3pPr indent="-32385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3pPr>
            <a:lvl4pPr indent="-32385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4pPr>
            <a:lvl5pPr indent="-32385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5pPr>
            <a:lvl6pPr indent="-32385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6pPr>
            <a:lvl7pPr indent="-32385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7pPr>
            <a:lvl8pPr indent="-32385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8pPr>
            <a:lvl9pPr indent="-32385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96" name="Google Shape;96;p32"/>
          <p:cNvSpPr txBox="1"/>
          <p:nvPr>
            <p:ph idx="3" type="body"/>
          </p:nvPr>
        </p:nvSpPr>
        <p:spPr>
          <a:xfrm>
            <a:off x="4093275" y="1812291"/>
            <a:ext cx="3164100" cy="21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1pPr>
            <a:lvl2pPr indent="-32385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2pPr>
            <a:lvl3pPr indent="-32385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3pPr>
            <a:lvl4pPr indent="-32385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4pPr>
            <a:lvl5pPr indent="-32385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5pPr>
            <a:lvl6pPr indent="-32385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6pPr>
            <a:lvl7pPr indent="-32385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7pPr>
            <a:lvl8pPr indent="-32385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8pPr>
            <a:lvl9pPr indent="-32385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(Avoid) Title, Subtitle, Bullets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3"/>
          <p:cNvSpPr txBox="1"/>
          <p:nvPr>
            <p:ph type="title"/>
          </p:nvPr>
        </p:nvSpPr>
        <p:spPr>
          <a:xfrm>
            <a:off x="1434169" y="1939200"/>
            <a:ext cx="62757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00" name="Google Shape;100;p33"/>
          <p:cNvSpPr txBox="1"/>
          <p:nvPr>
            <p:ph idx="2" type="title"/>
          </p:nvPr>
        </p:nvSpPr>
        <p:spPr>
          <a:xfrm>
            <a:off x="1447395" y="3181762"/>
            <a:ext cx="48501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Text, Half Photo">
  <p:cSld name="(Avoid) Title, Subtitle, Bullets_1_1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4"/>
          <p:cNvSpPr txBox="1"/>
          <p:nvPr>
            <p:ph type="title"/>
          </p:nvPr>
        </p:nvSpPr>
        <p:spPr>
          <a:xfrm>
            <a:off x="734541" y="736041"/>
            <a:ext cx="31251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04" name="Google Shape;104;p34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05" name="Google Shape;105;p34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(Avoid) Title, Subtitle, Bullets_1_1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5"/>
          <p:cNvSpPr txBox="1"/>
          <p:nvPr>
            <p:ph type="title"/>
          </p:nvPr>
        </p:nvSpPr>
        <p:spPr>
          <a:xfrm>
            <a:off x="1443788" y="1939200"/>
            <a:ext cx="62661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09" name="Google Shape;109;p35"/>
          <p:cNvSpPr txBox="1"/>
          <p:nvPr>
            <p:ph idx="2" type="title"/>
          </p:nvPr>
        </p:nvSpPr>
        <p:spPr>
          <a:xfrm>
            <a:off x="1456994" y="3181762"/>
            <a:ext cx="48426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A65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A65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A65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A65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A65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A65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A65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A65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A6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hite">
  <p:cSld name="(Avoid) Title, Subtitle, Bullets_1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Black">
  <p:cSld name="(Avoid) Title, Subtitle, Bullets_1_1_1_1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7"/>
          <p:cNvSpPr/>
          <p:nvPr/>
        </p:nvSpPr>
        <p:spPr>
          <a:xfrm>
            <a:off x="94" y="0"/>
            <a:ext cx="9144000" cy="51435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een Footer" showMasterSp="0">
  <p:cSld name="Blank Green Footer"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8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i="0" sz="26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8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"/>
              <a:buFont typeface="Roboto"/>
              <a:buNone/>
            </a:pPr>
            <a:r>
              <a:rPr b="0" i="0" lang="es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8"/>
          <p:cNvSpPr txBox="1"/>
          <p:nvPr>
            <p:ph idx="12" type="sldNum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d Footer" showMasterSp="0">
  <p:cSld name="Blank Red Footer"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9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i="0" sz="26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39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"/>
              <a:buFont typeface="Roboto"/>
              <a:buNone/>
            </a:pPr>
            <a:r>
              <a:rPr b="0" i="0" lang="es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9"/>
          <p:cNvSpPr txBox="1"/>
          <p:nvPr>
            <p:ph idx="12" type="sldNum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(Avoid) Title, Subtitle, Bullets_1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3"/>
          <p:cNvSpPr txBox="1"/>
          <p:nvPr>
            <p:ph type="title"/>
          </p:nvPr>
        </p:nvSpPr>
        <p:spPr>
          <a:xfrm>
            <a:off x="1434169" y="1939200"/>
            <a:ext cx="62757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22" name="Google Shape;22;p13"/>
          <p:cNvSpPr txBox="1"/>
          <p:nvPr>
            <p:ph idx="2" type="title"/>
          </p:nvPr>
        </p:nvSpPr>
        <p:spPr>
          <a:xfrm>
            <a:off x="1447395" y="3181762"/>
            <a:ext cx="48501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4" name="Google Shape;12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">
  <p:cSld name="(Avoid) Title, Subtitle, Bullets_1_2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6"/>
          <p:cNvSpPr txBox="1"/>
          <p:nvPr>
            <p:ph type="title"/>
          </p:nvPr>
        </p:nvSpPr>
        <p:spPr>
          <a:xfrm>
            <a:off x="761213" y="1233272"/>
            <a:ext cx="4607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26" name="Google Shape;26;p16"/>
          <p:cNvSpPr txBox="1"/>
          <p:nvPr>
            <p:ph idx="2" type="title"/>
          </p:nvPr>
        </p:nvSpPr>
        <p:spPr>
          <a:xfrm>
            <a:off x="761214" y="2525335"/>
            <a:ext cx="4495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" name="Google Shape;29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781725" y="1234472"/>
            <a:ext cx="68226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779756" y="2839978"/>
            <a:ext cx="6087900" cy="2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●"/>
              <a:defRPr b="0" i="0" sz="15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●"/>
              <a:defRPr b="0" i="0" sz="15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●"/>
              <a:defRPr b="0" i="0" sz="15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23.png"/><Relationship Id="rId13" Type="http://schemas.openxmlformats.org/officeDocument/2006/relationships/image" Target="../media/image41.jp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jpg"/><Relationship Id="rId4" Type="http://schemas.openxmlformats.org/officeDocument/2006/relationships/image" Target="../media/image26.png"/><Relationship Id="rId9" Type="http://schemas.openxmlformats.org/officeDocument/2006/relationships/image" Target="../media/image24.png"/><Relationship Id="rId14" Type="http://schemas.openxmlformats.org/officeDocument/2006/relationships/image" Target="../media/image44.jpg"/><Relationship Id="rId5" Type="http://schemas.openxmlformats.org/officeDocument/2006/relationships/image" Target="../media/image34.jpg"/><Relationship Id="rId6" Type="http://schemas.openxmlformats.org/officeDocument/2006/relationships/image" Target="../media/image47.png"/><Relationship Id="rId7" Type="http://schemas.openxmlformats.org/officeDocument/2006/relationships/image" Target="../media/image46.png"/><Relationship Id="rId8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7.jp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3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39.png"/><Relationship Id="rId5" Type="http://schemas.openxmlformats.org/officeDocument/2006/relationships/image" Target="../media/image3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"/>
          <p:cNvSpPr txBox="1"/>
          <p:nvPr>
            <p:ph type="title"/>
          </p:nvPr>
        </p:nvSpPr>
        <p:spPr>
          <a:xfrm>
            <a:off x="808450" y="1365625"/>
            <a:ext cx="47316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¡Título muy largo va aqui mismo xD! </a:t>
            </a:r>
            <a:endParaRPr/>
          </a:p>
        </p:txBody>
      </p:sp>
      <p:sp>
        <p:nvSpPr>
          <p:cNvPr id="130" name="Google Shape;130;p1"/>
          <p:cNvSpPr txBox="1"/>
          <p:nvPr>
            <p:ph idx="3" type="title"/>
          </p:nvPr>
        </p:nvSpPr>
        <p:spPr>
          <a:xfrm>
            <a:off x="1436654" y="3318862"/>
            <a:ext cx="1569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Nombre ponente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Puesto ponente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@twitter</a:t>
            </a:r>
            <a:endParaRPr/>
          </a:p>
        </p:txBody>
      </p:sp>
      <p:sp>
        <p:nvSpPr>
          <p:cNvPr id="131" name="Google Shape;131;p1"/>
          <p:cNvSpPr txBox="1"/>
          <p:nvPr>
            <p:ph idx="2" type="title"/>
          </p:nvPr>
        </p:nvSpPr>
        <p:spPr>
          <a:xfrm>
            <a:off x="808445" y="2657682"/>
            <a:ext cx="4495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¡Subtitulo por aqui mismo tambien esta bien!</a:t>
            </a:r>
            <a:endParaRPr/>
          </a:p>
        </p:txBody>
      </p:sp>
      <p:pic>
        <p:nvPicPr>
          <p:cNvPr id="132" name="Google Shape;13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58215" y="3383149"/>
            <a:ext cx="478435" cy="4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"/>
          <p:cNvSpPr/>
          <p:nvPr/>
        </p:nvSpPr>
        <p:spPr>
          <a:xfrm>
            <a:off x="806650" y="707250"/>
            <a:ext cx="2829000" cy="47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225" y="685024"/>
            <a:ext cx="2588828" cy="4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19ca4fd1e91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725" y="865150"/>
            <a:ext cx="1412126" cy="293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9ca4fd1e91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241" y="4558938"/>
            <a:ext cx="2777812" cy="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9ca4fd1e91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9367" y="695525"/>
            <a:ext cx="1796663" cy="32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9ca4fd1e91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1375" y="-131900"/>
            <a:ext cx="2379326" cy="494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9ca4fd1e91_0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2825" y="201950"/>
            <a:ext cx="1900176" cy="3987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9ca4fd1e91_0_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37385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9ca4fd1e91_0_12"/>
          <p:cNvSpPr txBox="1"/>
          <p:nvPr>
            <p:ph idx="4294967295" type="title"/>
          </p:nvPr>
        </p:nvSpPr>
        <p:spPr>
          <a:xfrm>
            <a:off x="670750" y="535750"/>
            <a:ext cx="3193800" cy="23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¡Nos puedes encontrar en las RRSS!</a:t>
            </a:r>
            <a:endParaRPr sz="3600"/>
          </a:p>
        </p:txBody>
      </p:sp>
      <p:pic>
        <p:nvPicPr>
          <p:cNvPr id="227" name="Google Shape;227;g19ca4fd1e91_0_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3250" y="4338575"/>
            <a:ext cx="2136682" cy="4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9ca4fd1e91_0_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8471" y="4338583"/>
            <a:ext cx="2136675" cy="474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9ca4fd1e91_0_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3549" y="4359975"/>
            <a:ext cx="2348026" cy="43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9ca4fd1e91_0_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81650" y="2923725"/>
            <a:ext cx="573952" cy="322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9ca4fd1e91_0_12"/>
          <p:cNvSpPr txBox="1"/>
          <p:nvPr/>
        </p:nvSpPr>
        <p:spPr>
          <a:xfrm>
            <a:off x="1455600" y="2885050"/>
            <a:ext cx="23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Discord.gg/KvY5gvq9KW</a:t>
            </a:r>
            <a:endParaRPr b="1"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2" name="Google Shape;232;g19ca4fd1e91_0_12"/>
          <p:cNvSpPr txBox="1"/>
          <p:nvPr/>
        </p:nvSpPr>
        <p:spPr>
          <a:xfrm>
            <a:off x="1455600" y="3471375"/>
            <a:ext cx="23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DSC Valencia</a:t>
            </a:r>
            <a:endParaRPr b="1"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3" name="Google Shape;233;g19ca4fd1e91_0_1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52613" y="3455475"/>
            <a:ext cx="432026" cy="43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9ca4fd1e91_0_1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03700" y="3943550"/>
            <a:ext cx="573950" cy="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9ca4fd1e91_0_1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03700" y="3943550"/>
            <a:ext cx="573950" cy="5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9ca4fd1e91_0_12"/>
          <p:cNvSpPr txBox="1"/>
          <p:nvPr/>
        </p:nvSpPr>
        <p:spPr>
          <a:xfrm>
            <a:off x="4377650" y="4018250"/>
            <a:ext cx="23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@DSC_Valencia</a:t>
            </a:r>
            <a:endParaRPr b="1"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7" name="Google Shape;237;g19ca4fd1e91_0_1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9802" y="4493152"/>
            <a:ext cx="573950" cy="5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9ca4fd1e91_0_12"/>
          <p:cNvSpPr txBox="1"/>
          <p:nvPr/>
        </p:nvSpPr>
        <p:spPr>
          <a:xfrm>
            <a:off x="7091100" y="4580025"/>
            <a:ext cx="23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@gdsc_valencia</a:t>
            </a:r>
            <a:endParaRPr b="1"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/>
          <p:nvPr>
            <p:ph idx="2" type="title"/>
          </p:nvPr>
        </p:nvSpPr>
        <p:spPr>
          <a:xfrm>
            <a:off x="512591" y="1149751"/>
            <a:ext cx="819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Los sesgos en la IA</a:t>
            </a:r>
            <a:endParaRPr/>
          </a:p>
        </p:txBody>
      </p:sp>
      <p:sp>
        <p:nvSpPr>
          <p:cNvPr id="141" name="Google Shape;141;p8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¿Las IA’s herramientas confiables?	</a:t>
            </a:r>
            <a:endParaRPr/>
          </a:p>
        </p:txBody>
      </p:sp>
      <p:sp>
        <p:nvSpPr>
          <p:cNvPr id="142" name="Google Shape;142;p8"/>
          <p:cNvSpPr/>
          <p:nvPr/>
        </p:nvSpPr>
        <p:spPr>
          <a:xfrm>
            <a:off x="225050" y="4446025"/>
            <a:ext cx="2111100" cy="4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098" y="4497225"/>
            <a:ext cx="2133001" cy="3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632" y="1745556"/>
            <a:ext cx="2426150" cy="260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5150" y="1718650"/>
            <a:ext cx="2426149" cy="260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875" y="1744925"/>
            <a:ext cx="2461371" cy="2602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9a73ee22b5_0_0"/>
          <p:cNvSpPr txBox="1"/>
          <p:nvPr>
            <p:ph type="title"/>
          </p:nvPr>
        </p:nvSpPr>
        <p:spPr>
          <a:xfrm>
            <a:off x="512600" y="423057"/>
            <a:ext cx="81987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¿Qué responsabilidad tenemos los humanos de las acciones de la Inteligencia Artificial?</a:t>
            </a:r>
            <a:endParaRPr/>
          </a:p>
        </p:txBody>
      </p:sp>
      <p:sp>
        <p:nvSpPr>
          <p:cNvPr id="152" name="Google Shape;152;g19a73ee22b5_0_0"/>
          <p:cNvSpPr/>
          <p:nvPr/>
        </p:nvSpPr>
        <p:spPr>
          <a:xfrm>
            <a:off x="225050" y="4446025"/>
            <a:ext cx="2111100" cy="4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g19a73ee22b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098" y="4497225"/>
            <a:ext cx="2133001" cy="3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9a73ee22b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100" y="1710800"/>
            <a:ext cx="3478200" cy="250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9a73ee22b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5225" y="1575550"/>
            <a:ext cx="2561701" cy="268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9d0ed953a1_0_10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¿Las IA’s </a:t>
            </a:r>
            <a:r>
              <a:rPr lang="es"/>
              <a:t>llegarán</a:t>
            </a:r>
            <a:r>
              <a:rPr lang="es"/>
              <a:t> a sustituirnos en los trabajos?</a:t>
            </a:r>
            <a:endParaRPr/>
          </a:p>
        </p:txBody>
      </p:sp>
      <p:pic>
        <p:nvPicPr>
          <p:cNvPr id="161" name="Google Shape;161;g19d0ed953a1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75" y="1273913"/>
            <a:ext cx="4419601" cy="2947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9d0ed953a1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9275" y="996649"/>
            <a:ext cx="3502024" cy="350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241" y="4558938"/>
            <a:ext cx="2777812" cy="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7385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250" y="4338575"/>
            <a:ext cx="2136682" cy="4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471" y="4338583"/>
            <a:ext cx="2136675" cy="474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3549" y="4359975"/>
            <a:ext cx="2348026" cy="43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 rotWithShape="1">
          <a:blip r:embed="rId7">
            <a:alphaModFix/>
          </a:blip>
          <a:srcRect b="0" l="0" r="57374" t="0"/>
          <a:stretch/>
        </p:blipFill>
        <p:spPr>
          <a:xfrm>
            <a:off x="743250" y="1611500"/>
            <a:ext cx="1711226" cy="22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7"/>
          <p:cNvSpPr txBox="1"/>
          <p:nvPr/>
        </p:nvSpPr>
        <p:spPr>
          <a:xfrm>
            <a:off x="2744300" y="1611500"/>
            <a:ext cx="3409500" cy="28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100"/>
              <a:t>Es tentador creer que la tecnología es imparcial, sin embargo los algoritmos son diseñados por personas reales y sus respectivos prejuicios.</a:t>
            </a:r>
            <a:endParaRPr i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74" name="Google Shape;174;p7"/>
          <p:cNvSpPr txBox="1"/>
          <p:nvPr/>
        </p:nvSpPr>
        <p:spPr>
          <a:xfrm>
            <a:off x="3696675" y="4285125"/>
            <a:ext cx="5001000" cy="581700"/>
          </a:xfrm>
          <a:prstGeom prst="rect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Es momento de pensar en el futuro de los sistemas informáticos, y en cómo diseñarlos para atender a estas desigualdades estructurales.</a:t>
            </a:r>
            <a:endParaRPr sz="1200"/>
          </a:p>
        </p:txBody>
      </p:sp>
      <p:sp>
        <p:nvSpPr>
          <p:cNvPr id="175" name="Google Shape;175;p7"/>
          <p:cNvSpPr txBox="1"/>
          <p:nvPr>
            <p:ph idx="4294967295" type="title"/>
          </p:nvPr>
        </p:nvSpPr>
        <p:spPr>
          <a:xfrm>
            <a:off x="512600" y="423050"/>
            <a:ext cx="7872900" cy="106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s" sz="2800">
                <a:solidFill>
                  <a:schemeClr val="accent1"/>
                </a:solidFill>
              </a:rPr>
              <a:t>Inteligencia Artificial para una sociedad más equitativa! </a:t>
            </a:r>
            <a:r>
              <a:rPr b="1" lang="es" sz="2800">
                <a:solidFill>
                  <a:srgbClr val="CCCCCC"/>
                </a:solidFill>
              </a:rPr>
              <a:t># o es al contrario?</a:t>
            </a:r>
            <a:endParaRPr b="1" sz="28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76" name="Google Shape;176;p7"/>
          <p:cNvPicPr preferRelativeResize="0"/>
          <p:nvPr/>
        </p:nvPicPr>
        <p:blipFill rotWithShape="1">
          <a:blip r:embed="rId7">
            <a:alphaModFix/>
          </a:blip>
          <a:srcRect b="0" l="63034" r="0" t="0"/>
          <a:stretch/>
        </p:blipFill>
        <p:spPr>
          <a:xfrm>
            <a:off x="6565825" y="1611500"/>
            <a:ext cx="1484100" cy="22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19b9b65ab90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938" y="1099025"/>
            <a:ext cx="3215175" cy="32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9b9b65ab90_0_26"/>
          <p:cNvSpPr txBox="1"/>
          <p:nvPr/>
        </p:nvSpPr>
        <p:spPr>
          <a:xfrm>
            <a:off x="252875" y="1545650"/>
            <a:ext cx="27795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La inclusión continúa brillando por su ausencia en aspectos tecnológicos cruciales cómo el reconocimiento facial.</a:t>
            </a:r>
            <a:endParaRPr sz="1800"/>
          </a:p>
        </p:txBody>
      </p:sp>
      <p:sp>
        <p:nvSpPr>
          <p:cNvPr id="183" name="Google Shape;183;g19b9b65ab90_0_26"/>
          <p:cNvSpPr txBox="1"/>
          <p:nvPr/>
        </p:nvSpPr>
        <p:spPr>
          <a:xfrm>
            <a:off x="6756700" y="1884825"/>
            <a:ext cx="21444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La carencia de representación en los datos de entrenamiento puede llevar a altas tasas de error al punto de causar perfilados, acusaciones y detenciones erradas.</a:t>
            </a:r>
            <a:endParaRPr sz="1600"/>
          </a:p>
        </p:txBody>
      </p:sp>
      <p:sp>
        <p:nvSpPr>
          <p:cNvPr id="184" name="Google Shape;184;g19b9b65ab90_0_26"/>
          <p:cNvSpPr txBox="1"/>
          <p:nvPr>
            <p:ph type="title"/>
          </p:nvPr>
        </p:nvSpPr>
        <p:spPr>
          <a:xfrm>
            <a:off x="512600" y="423050"/>
            <a:ext cx="7872900" cy="106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800">
                <a:solidFill>
                  <a:srgbClr val="4285F4"/>
                </a:solidFill>
              </a:rPr>
              <a:t>Los conjuntos de datos requieren entradas diversificadas.</a:t>
            </a:r>
            <a:r>
              <a:rPr b="1" lang="es" sz="2800">
                <a:solidFill>
                  <a:schemeClr val="dk1"/>
                </a:solidFill>
              </a:rPr>
              <a:t> 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8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19b9b65ab90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600" y="1532850"/>
            <a:ext cx="4018048" cy="3013524"/>
          </a:xfrm>
          <a:prstGeom prst="rect">
            <a:avLst/>
          </a:prstGeom>
          <a:noFill/>
          <a:ln cap="flat" cmpd="sng" w="19050">
            <a:solidFill>
              <a:srgbClr val="EC616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g19b9b65ab90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1700" y="3974325"/>
            <a:ext cx="954925" cy="10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9b9b65ab90_0_34"/>
          <p:cNvSpPr txBox="1"/>
          <p:nvPr/>
        </p:nvSpPr>
        <p:spPr>
          <a:xfrm>
            <a:off x="512600" y="1532850"/>
            <a:ext cx="37929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Mentes brillantes cómo la de </a:t>
            </a:r>
            <a:r>
              <a:rPr i="1" lang="es">
                <a:solidFill>
                  <a:srgbClr val="CC0000"/>
                </a:solidFill>
              </a:rPr>
              <a:t>Joy Buolamwini</a:t>
            </a:r>
            <a:r>
              <a:rPr lang="es"/>
              <a:t> promueven un desarrollo de código inclusivo, invitándonos a perseguir un camino como desarrolladorxs con fundamentos cómo los siguientes:</a:t>
            </a:r>
            <a:endParaRPr/>
          </a:p>
        </p:txBody>
      </p:sp>
      <p:sp>
        <p:nvSpPr>
          <p:cNvPr id="192" name="Google Shape;192;g19b9b65ab90_0_34"/>
          <p:cNvSpPr txBox="1"/>
          <p:nvPr>
            <p:ph type="title"/>
          </p:nvPr>
        </p:nvSpPr>
        <p:spPr>
          <a:xfrm>
            <a:off x="512600" y="423050"/>
            <a:ext cx="7872900" cy="106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2800">
                <a:solidFill>
                  <a:srgbClr val="4285F4"/>
                </a:solidFill>
              </a:rPr>
              <a:t>Programadorxs </a:t>
            </a:r>
            <a:r>
              <a:rPr b="1" lang="es" sz="2800">
                <a:solidFill>
                  <a:srgbClr val="4285F4"/>
                </a:solidFill>
              </a:rPr>
              <a:t>sesgados</a:t>
            </a:r>
            <a:r>
              <a:rPr lang="es" sz="2800">
                <a:solidFill>
                  <a:srgbClr val="4285F4"/>
                </a:solidFill>
              </a:rPr>
              <a:t> pueden producir números </a:t>
            </a:r>
            <a:r>
              <a:rPr b="1" lang="es" sz="2800">
                <a:solidFill>
                  <a:srgbClr val="4285F4"/>
                </a:solidFill>
              </a:rPr>
              <a:t>sesgados.</a:t>
            </a:r>
            <a:endParaRPr b="1" sz="28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193" name="Google Shape;193;g19b9b65ab90_0_34"/>
          <p:cNvSpPr txBox="1"/>
          <p:nvPr/>
        </p:nvSpPr>
        <p:spPr>
          <a:xfrm>
            <a:off x="512600" y="2972650"/>
            <a:ext cx="3200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>
                <a:solidFill>
                  <a:srgbClr val="CC0000"/>
                </a:solidFill>
              </a:rPr>
              <a:t>Quién</a:t>
            </a:r>
            <a:r>
              <a:rPr lang="es"/>
              <a:t> programa importa.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>
                <a:solidFill>
                  <a:srgbClr val="CC0000"/>
                </a:solidFill>
              </a:rPr>
              <a:t>Cómo</a:t>
            </a:r>
            <a:r>
              <a:rPr b="1" lang="es"/>
              <a:t> </a:t>
            </a:r>
            <a:r>
              <a:rPr lang="es"/>
              <a:t>programamos importa.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>
                <a:solidFill>
                  <a:srgbClr val="CC0000"/>
                </a:solidFill>
              </a:rPr>
              <a:t>Porque</a:t>
            </a:r>
            <a:r>
              <a:rPr lang="es"/>
              <a:t> programamos importa.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9c4e42b93c_0_0"/>
          <p:cNvSpPr txBox="1"/>
          <p:nvPr>
            <p:ph type="title"/>
          </p:nvPr>
        </p:nvSpPr>
        <p:spPr>
          <a:xfrm>
            <a:off x="567100" y="226907"/>
            <a:ext cx="81987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¿CÓMO PUEDE DECIDIR UNA IA SI UNA DECISIÓN ES CORRECTA?</a:t>
            </a:r>
            <a:endParaRPr/>
          </a:p>
        </p:txBody>
      </p:sp>
      <p:sp>
        <p:nvSpPr>
          <p:cNvPr id="199" name="Google Shape;199;g19c4e42b93c_0_0"/>
          <p:cNvSpPr/>
          <p:nvPr/>
        </p:nvSpPr>
        <p:spPr>
          <a:xfrm>
            <a:off x="225050" y="4446025"/>
            <a:ext cx="2111100" cy="4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g19c4e42b93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098" y="4497225"/>
            <a:ext cx="2133001" cy="3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9c4e42b93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475" y="1288300"/>
            <a:ext cx="3737324" cy="301277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9c4e42b93c_0_0"/>
          <p:cNvSpPr txBox="1"/>
          <p:nvPr/>
        </p:nvSpPr>
        <p:spPr>
          <a:xfrm>
            <a:off x="567100" y="1798050"/>
            <a:ext cx="4005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¿Tienen alguna base ética que evite tomar ciertas decisiones?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¿Tienen en cuenta los posibles daños causados antes de tomar una decisión?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9c4e42b93c_1_0"/>
          <p:cNvSpPr txBox="1"/>
          <p:nvPr>
            <p:ph type="title"/>
          </p:nvPr>
        </p:nvSpPr>
        <p:spPr>
          <a:xfrm>
            <a:off x="567100" y="226907"/>
            <a:ext cx="81987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¿Realmente tenemos el control absoluto sobre cómo actúa la IA?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g19c4e42b93c_1_0"/>
          <p:cNvSpPr/>
          <p:nvPr/>
        </p:nvSpPr>
        <p:spPr>
          <a:xfrm>
            <a:off x="225050" y="4446025"/>
            <a:ext cx="2111100" cy="4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g19c4e42b93c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098" y="4497225"/>
            <a:ext cx="2133001" cy="3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9c4e42b93c_1_0"/>
          <p:cNvPicPr preferRelativeResize="0"/>
          <p:nvPr/>
        </p:nvPicPr>
        <p:blipFill rotWithShape="1">
          <a:blip r:embed="rId4">
            <a:alphaModFix/>
          </a:blip>
          <a:srcRect b="0" l="48657" r="0" t="0"/>
          <a:stretch/>
        </p:blipFill>
        <p:spPr>
          <a:xfrm>
            <a:off x="808725" y="2037725"/>
            <a:ext cx="1256798" cy="13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9c4e42b93c_1_0"/>
          <p:cNvPicPr preferRelativeResize="0"/>
          <p:nvPr/>
        </p:nvPicPr>
        <p:blipFill rotWithShape="1">
          <a:blip r:embed="rId4">
            <a:alphaModFix/>
          </a:blip>
          <a:srcRect b="0" l="36582" r="50815" t="0"/>
          <a:stretch/>
        </p:blipFill>
        <p:spPr>
          <a:xfrm rot="10800000">
            <a:off x="808725" y="2827050"/>
            <a:ext cx="308477" cy="137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 Not Push GIFs | Tenor" id="212" name="Google Shape;212;g19c4e42b93c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1125" y="1521500"/>
            <a:ext cx="2965325" cy="222399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9c4e42b93c_1_0"/>
          <p:cNvSpPr txBox="1"/>
          <p:nvPr/>
        </p:nvSpPr>
        <p:spPr>
          <a:xfrm>
            <a:off x="1209900" y="3191500"/>
            <a:ext cx="3362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¿Podría una IA hacerse totalmente independiente?</a:t>
            </a:r>
            <a:endParaRPr/>
          </a:p>
        </p:txBody>
      </p:sp>
      <p:sp>
        <p:nvSpPr>
          <p:cNvPr id="214" name="Google Shape;214;g19c4e42b93c_1_0"/>
          <p:cNvSpPr txBox="1"/>
          <p:nvPr/>
        </p:nvSpPr>
        <p:spPr>
          <a:xfrm>
            <a:off x="631800" y="1442200"/>
            <a:ext cx="4005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Ya se han dado casos donde se ha tenido que “desconectar una inteligencia artificial”, pero cada vez se crean IA’s más potentes.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g19c4e42b93c_1_0"/>
          <p:cNvSpPr txBox="1"/>
          <p:nvPr/>
        </p:nvSpPr>
        <p:spPr>
          <a:xfrm>
            <a:off x="1209900" y="2491900"/>
            <a:ext cx="3159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¿Seríamos capaces de controlarlas en un futuro?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SC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